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4"/>
    <p:sldMasterId id="2147483696" r:id="rId5"/>
  </p:sldMasterIdLst>
  <p:notesMasterIdLst>
    <p:notesMasterId r:id="rId14"/>
  </p:notesMasterIdLst>
  <p:handoutMasterIdLst>
    <p:handoutMasterId r:id="rId15"/>
  </p:handoutMasterIdLst>
  <p:sldIdLst>
    <p:sldId id="276" r:id="rId6"/>
    <p:sldId id="277" r:id="rId7"/>
    <p:sldId id="279" r:id="rId8"/>
    <p:sldId id="280" r:id="rId9"/>
    <p:sldId id="283" r:id="rId10"/>
    <p:sldId id="289" r:id="rId11"/>
    <p:sldId id="285" r:id="rId12"/>
    <p:sldId id="288" r:id="rId13"/>
  </p:sldIdLst>
  <p:sldSz cx="9144000" cy="5143500" type="screen16x9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799" userDrawn="1">
          <p15:clr>
            <a:srgbClr val="A4A3A4"/>
          </p15:clr>
        </p15:guide>
        <p15:guide id="5" pos="2064" userDrawn="1">
          <p15:clr>
            <a:srgbClr val="A4A3A4"/>
          </p15:clr>
        </p15:guide>
        <p15:guide id="6" orient="horz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7326" autoAdjust="0"/>
  </p:normalViewPr>
  <p:slideViewPr>
    <p:cSldViewPr snapToGrid="0" showGuides="1">
      <p:cViewPr varScale="1">
        <p:scale>
          <a:sx n="143" d="100"/>
          <a:sy n="143" d="100"/>
        </p:scale>
        <p:origin x="438" y="108"/>
      </p:cViewPr>
      <p:guideLst>
        <p:guide pos="4563"/>
        <p:guide orient="horz" pos="1620"/>
        <p:guide orient="horz" pos="2799"/>
        <p:guide pos="2064"/>
        <p:guide orient="horz"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-netapp1.tsnet.se\Users\jaif01\Dokument\Resultatkonferens\090403%20Omkomna%20o%20allv%20skadade%201996-2020%204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36029244770654E-2"/>
          <c:y val="0.1336692306615527"/>
          <c:w val="0.89747813663254061"/>
          <c:h val="0.7262577957571815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Dödade!$D$1</c:f>
              <c:strCache>
                <c:ptCount val="1"/>
                <c:pt idx="0">
                  <c:v>Faktisk utveckling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Dödade!$A$2:$A$26</c:f>
              <c:numCache>
                <c:formatCode>yyyy;@</c:formatCode>
                <c:ptCount val="25"/>
                <c:pt idx="0">
                  <c:v>35430</c:v>
                </c:pt>
                <c:pt idx="1">
                  <c:v>35795</c:v>
                </c:pt>
                <c:pt idx="2">
                  <c:v>36160</c:v>
                </c:pt>
                <c:pt idx="3">
                  <c:v>36525</c:v>
                </c:pt>
                <c:pt idx="4">
                  <c:v>36891</c:v>
                </c:pt>
                <c:pt idx="5">
                  <c:v>37256</c:v>
                </c:pt>
                <c:pt idx="6">
                  <c:v>37621</c:v>
                </c:pt>
                <c:pt idx="7">
                  <c:v>37986</c:v>
                </c:pt>
                <c:pt idx="8">
                  <c:v>38352</c:v>
                </c:pt>
                <c:pt idx="9">
                  <c:v>38717</c:v>
                </c:pt>
                <c:pt idx="10">
                  <c:v>39082</c:v>
                </c:pt>
                <c:pt idx="11">
                  <c:v>39447</c:v>
                </c:pt>
                <c:pt idx="12">
                  <c:v>39813</c:v>
                </c:pt>
                <c:pt idx="13">
                  <c:v>40178</c:v>
                </c:pt>
                <c:pt idx="14">
                  <c:v>40543</c:v>
                </c:pt>
                <c:pt idx="15">
                  <c:v>40908</c:v>
                </c:pt>
                <c:pt idx="16">
                  <c:v>41274</c:v>
                </c:pt>
                <c:pt idx="17">
                  <c:v>41639</c:v>
                </c:pt>
                <c:pt idx="18">
                  <c:v>42004</c:v>
                </c:pt>
                <c:pt idx="19">
                  <c:v>42369</c:v>
                </c:pt>
                <c:pt idx="20">
                  <c:v>42735</c:v>
                </c:pt>
                <c:pt idx="21">
                  <c:v>43100</c:v>
                </c:pt>
                <c:pt idx="22">
                  <c:v>43465</c:v>
                </c:pt>
                <c:pt idx="23">
                  <c:v>43830</c:v>
                </c:pt>
                <c:pt idx="24">
                  <c:v>44196</c:v>
                </c:pt>
              </c:numCache>
            </c:numRef>
          </c:cat>
          <c:val>
            <c:numRef>
              <c:f>Dödade!$D$2:$D$26</c:f>
              <c:numCache>
                <c:formatCode>General</c:formatCode>
                <c:ptCount val="25"/>
                <c:pt idx="0">
                  <c:v>508</c:v>
                </c:pt>
                <c:pt idx="1">
                  <c:v>507</c:v>
                </c:pt>
                <c:pt idx="2">
                  <c:v>492</c:v>
                </c:pt>
                <c:pt idx="3">
                  <c:v>536</c:v>
                </c:pt>
                <c:pt idx="4">
                  <c:v>564</c:v>
                </c:pt>
                <c:pt idx="5">
                  <c:v>551</c:v>
                </c:pt>
                <c:pt idx="6">
                  <c:v>532</c:v>
                </c:pt>
                <c:pt idx="7">
                  <c:v>529</c:v>
                </c:pt>
                <c:pt idx="8">
                  <c:v>480</c:v>
                </c:pt>
                <c:pt idx="9">
                  <c:v>440</c:v>
                </c:pt>
                <c:pt idx="10">
                  <c:v>445</c:v>
                </c:pt>
                <c:pt idx="11">
                  <c:v>471</c:v>
                </c:pt>
                <c:pt idx="12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F-447A-BFFE-8404AA117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6854112"/>
        <c:axId val="216853720"/>
      </c:barChart>
      <c:lineChart>
        <c:grouping val="standard"/>
        <c:varyColors val="0"/>
        <c:ser>
          <c:idx val="2"/>
          <c:order val="0"/>
          <c:tx>
            <c:strRef>
              <c:f>Dödade!$B$1</c:f>
              <c:strCache>
                <c:ptCount val="1"/>
                <c:pt idx="0">
                  <c:v>Gammalt etappmål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val>
            <c:numRef>
              <c:f>Dödade!$B$2:$B$26</c:f>
              <c:numCache>
                <c:formatCode>0</c:formatCode>
                <c:ptCount val="25"/>
                <c:pt idx="0">
                  <c:v>508</c:v>
                </c:pt>
                <c:pt idx="1">
                  <c:v>479.63312755625623</c:v>
                </c:pt>
                <c:pt idx="2">
                  <c:v>452.85026978227899</c:v>
                </c:pt>
                <c:pt idx="3">
                  <c:v>427.56297482356575</c:v>
                </c:pt>
                <c:pt idx="4">
                  <c:v>403.68773000370771</c:v>
                </c:pt>
                <c:pt idx="5">
                  <c:v>381.14568601922463</c:v>
                </c:pt>
                <c:pt idx="6">
                  <c:v>359.86239653538377</c:v>
                </c:pt>
                <c:pt idx="7">
                  <c:v>339.76757232314276</c:v>
                </c:pt>
                <c:pt idx="8">
                  <c:v>320.79484912509201</c:v>
                </c:pt>
                <c:pt idx="9">
                  <c:v>302.88156848386888</c:v>
                </c:pt>
                <c:pt idx="10">
                  <c:v>285.96857080917869</c:v>
                </c:pt>
                <c:pt idx="11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2F-447A-BFFE-8404AA117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854112"/>
        <c:axId val="216853720"/>
      </c:lineChart>
      <c:dateAx>
        <c:axId val="216854112"/>
        <c:scaling>
          <c:orientation val="minMax"/>
        </c:scaling>
        <c:delete val="0"/>
        <c:axPos val="b"/>
        <c:numFmt formatCode="yyyy;@" sourceLinked="1"/>
        <c:majorTickMark val="out"/>
        <c:minorTickMark val="out"/>
        <c:tickLblPos val="nextTo"/>
        <c:crossAx val="216853720"/>
        <c:crosses val="autoZero"/>
        <c:auto val="1"/>
        <c:lblOffset val="100"/>
        <c:baseTimeUnit val="years"/>
        <c:majorUnit val="4"/>
        <c:majorTimeUnit val="years"/>
        <c:minorUnit val="1"/>
        <c:minorTimeUnit val="years"/>
      </c:dateAx>
      <c:valAx>
        <c:axId val="216853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854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3478FE-3648-4C64-8A1C-DF3C33E06B99}" type="datetimeFigureOut">
              <a:rPr lang="sv-SE"/>
              <a:pPr/>
              <a:t>2017-10-13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4DF4B1-9755-41A5-A919-27724CFB82A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99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5CD91-217C-4F11-B1BA-F0531FD36C9F}" type="datetimeFigureOut">
              <a:rPr lang="sv-SE"/>
              <a:pPr>
                <a:defRPr/>
              </a:pPr>
              <a:t>2017-10-13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D7A1-C6AB-4B30-B456-D10DEEDCE0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9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35013"/>
            <a:ext cx="6527800" cy="3671887"/>
          </a:xfrm>
          <a:ln/>
        </p:spPr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51375"/>
            <a:ext cx="5441950" cy="4408488"/>
          </a:xfrm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3224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A1BC2-E395-4EBB-BFC1-1BE258091403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93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30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9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124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1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47113" y="4785122"/>
            <a:ext cx="241300" cy="1559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64DC-A75D-4E23-A82B-3F0436E1D2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551488" y="4785122"/>
            <a:ext cx="3168650" cy="1559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7305675" y="4782741"/>
            <a:ext cx="863600" cy="1595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44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52467" cy="5164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5"/>
            <a:ext cx="8229600" cy="3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rafikverket.s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Röd.jpg"/>
          <p:cNvPicPr>
            <a:picLocks noChangeAspect="1"/>
          </p:cNvPicPr>
          <p:nvPr/>
        </p:nvPicPr>
        <p:blipFill rotWithShape="1">
          <a:blip r:embed="rId2" cstate="screen"/>
          <a:srcRect b="1057"/>
          <a:stretch/>
        </p:blipFill>
        <p:spPr>
          <a:xfrm>
            <a:off x="1" y="0"/>
            <a:ext cx="9144000" cy="4444779"/>
          </a:xfrm>
          <a:prstGeom prst="rect">
            <a:avLst/>
          </a:prstGeom>
        </p:spPr>
      </p:pic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457200" y="3232378"/>
            <a:ext cx="8229600" cy="857250"/>
          </a:xfrm>
        </p:spPr>
        <p:txBody>
          <a:bodyPr/>
          <a:lstStyle/>
          <a:p>
            <a:r>
              <a:rPr lang="en-US" sz="2400" dirty="0"/>
              <a:t>How can the Management by Objective approach be used for planning and measuring Vision Zero Programs? </a:t>
            </a:r>
            <a:r>
              <a:rPr lang="sv-SE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sv-SE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sv-SE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Ylva Berg</a:t>
            </a:r>
          </a:p>
        </p:txBody>
      </p:sp>
    </p:spTree>
    <p:extLst>
      <p:ext uri="{BB962C8B-B14F-4D97-AF65-F5344CB8AC3E}">
        <p14:creationId xmlns:p14="http://schemas.microsoft.com/office/powerpoint/2010/main" val="29358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/>
          </p:cNvSpPr>
          <p:nvPr/>
        </p:nvSpPr>
        <p:spPr bwMode="auto">
          <a:xfrm>
            <a:off x="2141935" y="1103710"/>
            <a:ext cx="567094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ts val="2025"/>
              </a:lnSpc>
            </a:pPr>
            <a:endParaRPr lang="sv-SE" sz="2700" b="1" dirty="0"/>
          </a:p>
        </p:txBody>
      </p:sp>
      <p:sp>
        <p:nvSpPr>
          <p:cNvPr id="186370" name="Rectangle 3"/>
          <p:cNvSpPr>
            <a:spLocks noChangeArrowheads="1"/>
          </p:cNvSpPr>
          <p:nvPr/>
        </p:nvSpPr>
        <p:spPr bwMode="auto">
          <a:xfrm>
            <a:off x="2141935" y="2319338"/>
            <a:ext cx="5130403" cy="11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hangingPunct="0">
              <a:lnSpc>
                <a:spcPts val="1650"/>
              </a:lnSpc>
              <a:spcBef>
                <a:spcPct val="20000"/>
              </a:spcBef>
            </a:pPr>
            <a:endParaRPr lang="sv-SE" sz="15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43525776"/>
              </p:ext>
            </p:extLst>
          </p:nvPr>
        </p:nvGraphicFramePr>
        <p:xfrm>
          <a:off x="949339" y="1191209"/>
          <a:ext cx="5411429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ubrik 2"/>
          <p:cNvSpPr txBox="1">
            <a:spLocks/>
          </p:cNvSpPr>
          <p:nvPr/>
        </p:nvSpPr>
        <p:spPr>
          <a:xfrm>
            <a:off x="551259" y="333959"/>
            <a:ext cx="6909856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100" dirty="0" smtClean="0">
                <a:latin typeface="Arial" charset="0"/>
                <a:cs typeface="Arial" charset="0"/>
              </a:rPr>
              <a:t>Why </a:t>
            </a:r>
            <a:r>
              <a:rPr lang="en-GB" sz="2100" dirty="0">
                <a:latin typeface="Arial" charset="0"/>
                <a:cs typeface="Arial" charset="0"/>
              </a:rPr>
              <a:t>Management by objectives</a:t>
            </a:r>
            <a:r>
              <a:rPr lang="en-GB" sz="2100" dirty="0" smtClean="0">
                <a:latin typeface="Arial" charset="0"/>
                <a:cs typeface="Arial" charset="0"/>
              </a:rPr>
              <a:t>?</a:t>
            </a:r>
          </a:p>
          <a:p>
            <a:r>
              <a:rPr lang="en-GB" sz="2100" dirty="0" smtClean="0">
                <a:latin typeface="Arial" charset="0"/>
                <a:cs typeface="Arial" charset="0"/>
              </a:rPr>
              <a:t>Because we have to break </a:t>
            </a:r>
            <a:r>
              <a:rPr lang="en-GB" sz="2100" dirty="0">
                <a:latin typeface="Arial" charset="0"/>
                <a:cs typeface="Arial" charset="0"/>
              </a:rPr>
              <a:t>V</a:t>
            </a:r>
            <a:r>
              <a:rPr lang="en-GB" sz="2100" dirty="0" smtClean="0">
                <a:latin typeface="Arial" charset="0"/>
                <a:cs typeface="Arial" charset="0"/>
              </a:rPr>
              <a:t>ision zero down into reachable short term objectives</a:t>
            </a:r>
          </a:p>
        </p:txBody>
      </p:sp>
      <p:pic>
        <p:nvPicPr>
          <p:cNvPr id="6" name="Platshållare för innehåll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3763" y="1269906"/>
            <a:ext cx="1900518" cy="31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763" y="0"/>
            <a:ext cx="1900237" cy="12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</a:t>
            </a:r>
            <a:r>
              <a:rPr lang="en-GB" dirty="0"/>
              <a:t>the safe </a:t>
            </a:r>
            <a:r>
              <a:rPr lang="en-GB" dirty="0" smtClean="0"/>
              <a:t>system!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9972" y="1678047"/>
            <a:ext cx="1386661" cy="1621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1329" y="1682392"/>
            <a:ext cx="2165285" cy="1200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1330" y="2936140"/>
            <a:ext cx="1280254" cy="786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34657" y="3257252"/>
            <a:ext cx="1630317" cy="255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The roads and streets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05783" y="1682393"/>
            <a:ext cx="1014316" cy="255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The Vehicles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71583" y="3512803"/>
            <a:ext cx="1040412" cy="255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The road use</a:t>
            </a:r>
          </a:p>
        </p:txBody>
      </p:sp>
    </p:spTree>
    <p:extLst>
      <p:ext uri="{BB962C8B-B14F-4D97-AF65-F5344CB8AC3E}">
        <p14:creationId xmlns:p14="http://schemas.microsoft.com/office/powerpoint/2010/main" val="41383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8426" y="2085831"/>
            <a:ext cx="1675574" cy="240039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8426" y="0"/>
            <a:ext cx="1675574" cy="256904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 progress towards a safe system</a:t>
            </a:r>
            <a:endParaRPr lang="en-GB" dirty="0"/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5106759" y="2200327"/>
            <a:ext cx="956360" cy="409103"/>
          </a:xfrm>
          <a:prstGeom prst="homePlate">
            <a:avLst>
              <a:gd name="adj" fmla="val 56587"/>
            </a:avLst>
          </a:prstGeom>
          <a:solidFill>
            <a:srgbClr val="D52B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AutoShape 40"/>
          <p:cNvSpPr>
            <a:spLocks noChangeArrowheads="1"/>
          </p:cNvSpPr>
          <p:nvPr/>
        </p:nvSpPr>
        <p:spPr bwMode="auto">
          <a:xfrm>
            <a:off x="3845108" y="2200329"/>
            <a:ext cx="1184907" cy="407470"/>
          </a:xfrm>
          <a:prstGeom prst="homePlate">
            <a:avLst>
              <a:gd name="adj" fmla="val 70391"/>
            </a:avLst>
          </a:prstGeom>
          <a:solidFill>
            <a:srgbClr val="D52B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AutoShape 42"/>
          <p:cNvSpPr>
            <a:spLocks noChangeArrowheads="1"/>
          </p:cNvSpPr>
          <p:nvPr/>
        </p:nvSpPr>
        <p:spPr bwMode="auto">
          <a:xfrm>
            <a:off x="1535553" y="2182264"/>
            <a:ext cx="2142110" cy="409103"/>
          </a:xfrm>
          <a:prstGeom prst="homePlate">
            <a:avLst>
              <a:gd name="adj" fmla="val 56587"/>
            </a:avLst>
          </a:prstGeom>
          <a:solidFill>
            <a:srgbClr val="D52B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3833606" y="2188987"/>
            <a:ext cx="934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Performance indicators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106759" y="2302115"/>
            <a:ext cx="89562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25" dirty="0">
                <a:solidFill>
                  <a:schemeClr val="bg1"/>
                </a:solidFill>
              </a:rPr>
              <a:t>Consequences</a:t>
            </a:r>
          </a:p>
        </p:txBody>
      </p:sp>
      <p:sp>
        <p:nvSpPr>
          <p:cNvPr id="25" name="Rectangle 46"/>
          <p:cNvSpPr>
            <a:spLocks noChangeArrowheads="1"/>
          </p:cNvSpPr>
          <p:nvPr/>
        </p:nvSpPr>
        <p:spPr bwMode="auto">
          <a:xfrm>
            <a:off x="1623808" y="2182264"/>
            <a:ext cx="164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Measures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3843388" y="1863724"/>
            <a:ext cx="2256806" cy="222107"/>
          </a:xfrm>
          <a:prstGeom prst="rect">
            <a:avLst/>
          </a:prstGeom>
          <a:solidFill>
            <a:srgbClr val="A719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50" dirty="0" smtClean="0">
                <a:solidFill>
                  <a:schemeClr val="bg1"/>
                </a:solidFill>
              </a:rPr>
              <a:t>Shared objectives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5030016" y="2698295"/>
            <a:ext cx="112502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dirty="0"/>
              <a:t>Number of deaths in traffic</a:t>
            </a:r>
          </a:p>
          <a:p>
            <a:endParaRPr lang="en-GB" sz="900" dirty="0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3875046" y="2755113"/>
            <a:ext cx="112502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dirty="0"/>
              <a:t>% of traffic complying with speed </a:t>
            </a:r>
            <a:r>
              <a:rPr lang="en-GB" sz="900" dirty="0" smtClean="0"/>
              <a:t>limits</a:t>
            </a:r>
          </a:p>
          <a:p>
            <a:endParaRPr lang="en-GB" sz="900" dirty="0"/>
          </a:p>
          <a:p>
            <a:r>
              <a:rPr lang="en-GB" sz="900" dirty="0" smtClean="0"/>
              <a:t>% of traffic on safe state roads</a:t>
            </a:r>
            <a:endParaRPr lang="en-GB" sz="900" dirty="0"/>
          </a:p>
          <a:p>
            <a:endParaRPr lang="en-GB" sz="900" dirty="0"/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1535554" y="2698295"/>
            <a:ext cx="22640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900" dirty="0"/>
              <a:t>Road safety </a:t>
            </a:r>
            <a:r>
              <a:rPr lang="en-GB" sz="900" dirty="0" smtClean="0"/>
              <a:t>camera</a:t>
            </a:r>
          </a:p>
          <a:p>
            <a:endParaRPr lang="en-GB" sz="900" dirty="0"/>
          </a:p>
          <a:p>
            <a:r>
              <a:rPr lang="en-GB" sz="900" dirty="0" smtClean="0"/>
              <a:t>Median barriers </a:t>
            </a:r>
          </a:p>
          <a:p>
            <a:endParaRPr lang="en-GB" sz="900" dirty="0"/>
          </a:p>
          <a:p>
            <a:r>
              <a:rPr lang="en-GB" sz="900" dirty="0" smtClean="0"/>
              <a:t>Etc…</a:t>
            </a:r>
            <a:endParaRPr lang="en-GB" sz="900" dirty="0"/>
          </a:p>
          <a:p>
            <a:endParaRPr lang="en-GB" sz="900" dirty="0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1535553" y="1867168"/>
            <a:ext cx="2256806" cy="222107"/>
          </a:xfrm>
          <a:prstGeom prst="rect">
            <a:avLst/>
          </a:prstGeom>
          <a:solidFill>
            <a:srgbClr val="A719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Stakeholder’s </a:t>
            </a:r>
            <a:r>
              <a:rPr lang="en-GB" sz="1050" dirty="0" smtClean="0">
                <a:solidFill>
                  <a:schemeClr val="bg1"/>
                </a:solidFill>
              </a:rPr>
              <a:t>objectives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6" grpId="0" animBg="1"/>
      <p:bldP spid="29" grpId="0"/>
      <p:bldP spid="30" grpId="0"/>
      <p:bldP spid="31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33076"/>
              </p:ext>
            </p:extLst>
          </p:nvPr>
        </p:nvGraphicFramePr>
        <p:xfrm>
          <a:off x="2042809" y="252915"/>
          <a:ext cx="4854102" cy="403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05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ndicator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Speed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 roads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Speed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municipal streets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56791" marR="56791" marT="28396" marB="28396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Sober traffic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99,90 %</a:t>
                      </a: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Seat belt use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Helmet use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Bicycle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helmet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</a:txBody>
                  <a:tcPr marL="56791" marR="56791" marT="28396" marB="28396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Moped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helmet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99 %</a:t>
                      </a: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passenger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cars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56791" marR="56791" marT="28396" marB="28396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Motorcyclist c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ompliance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indicator</a:t>
                      </a: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Safe state roads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-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90 %</a:t>
                      </a:r>
                    </a:p>
                  </a:txBody>
                  <a:tcPr marL="56791" marR="56791" marT="28396" marB="28396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131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Safe pedestrian passages across streets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35 %</a:t>
                      </a:r>
                    </a:p>
                  </a:txBody>
                  <a:tcPr marL="56791" marR="56791" marT="28396" marB="28396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lanes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56791" marR="56791" marT="28396" marB="28396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 safety work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indicator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0041"/>
              </p:ext>
            </p:extLst>
          </p:nvPr>
        </p:nvGraphicFramePr>
        <p:xfrm>
          <a:off x="2042809" y="252915"/>
          <a:ext cx="4854102" cy="403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05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ndicator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Speed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 roads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56791" marR="56791" marT="28396" marB="28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Speed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municipal streets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56791" marR="56791" marT="28396" marB="28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Sober traffic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99,90 %</a:t>
                      </a:r>
                    </a:p>
                  </a:txBody>
                  <a:tcPr marL="56791" marR="56791" marT="28396" marB="28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Seat belt use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Helmet use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Bicycle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helmet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</a:txBody>
                  <a:tcPr marL="56791" marR="56791" marT="28396" marB="2839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Moped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helmet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99 %</a:t>
                      </a:r>
                    </a:p>
                  </a:txBody>
                  <a:tcPr marL="56791" marR="56791" marT="28396" marB="28396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passenger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cars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marL="56791" marR="56791" marT="28396" marB="28396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Motorcyclist c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ompliance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indicator</a:t>
                      </a: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Safe state roads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-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90 %</a:t>
                      </a:r>
                    </a:p>
                  </a:txBody>
                  <a:tcPr marL="56791" marR="56791" marT="28396" marB="28396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131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Safe pedestrian passages across streets</a:t>
                      </a: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35 %</a:t>
                      </a:r>
                    </a:p>
                  </a:txBody>
                  <a:tcPr marL="56791" marR="56791" marT="28396" marB="28396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lanes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56791" marR="56791" marT="28396" marB="28396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en-GB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 safety work</a:t>
                      </a: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indicator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91" marR="56791" marT="28396" marB="283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>
                <a:latin typeface="Arial" charset="0"/>
                <a:cs typeface="Arial" charset="0"/>
              </a:rPr>
              <a:t>Road traffic fatalities in Sweden, </a:t>
            </a:r>
            <a:r>
              <a:rPr lang="en-GB" sz="2100" dirty="0" smtClean="0">
                <a:latin typeface="Arial" charset="0"/>
                <a:cs typeface="Arial" charset="0"/>
              </a:rPr>
              <a:t/>
            </a:r>
            <a:br>
              <a:rPr lang="en-GB" sz="2100" dirty="0" smtClean="0">
                <a:latin typeface="Arial" charset="0"/>
                <a:cs typeface="Arial" charset="0"/>
              </a:rPr>
            </a:br>
            <a:r>
              <a:rPr lang="en-GB" sz="2100" dirty="0" smtClean="0">
                <a:latin typeface="Arial" charset="0"/>
                <a:cs typeface="Arial" charset="0"/>
              </a:rPr>
              <a:t>and target </a:t>
            </a:r>
            <a:r>
              <a:rPr lang="en-GB" sz="2100" dirty="0">
                <a:latin typeface="Arial" charset="0"/>
                <a:cs typeface="Arial" charset="0"/>
              </a:rPr>
              <a:t>for 2020</a:t>
            </a:r>
          </a:p>
        </p:txBody>
      </p:sp>
      <p:pic>
        <p:nvPicPr>
          <p:cNvPr id="1027" name="Diagram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 bwMode="auto">
          <a:xfrm>
            <a:off x="1429966" y="1381327"/>
            <a:ext cx="4883285" cy="302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latshållare för innehåll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3764" y="-3018"/>
            <a:ext cx="1905000" cy="444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8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Thank You!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21581"/>
            <a:ext cx="3094435" cy="3609975"/>
          </a:xfrm>
        </p:spPr>
        <p:txBody>
          <a:bodyPr/>
          <a:lstStyle/>
          <a:p>
            <a:pPr marL="0" indent="0">
              <a:buNone/>
            </a:pPr>
            <a:r>
              <a:rPr lang="en-GB" sz="1050" b="1" dirty="0"/>
              <a:t>Ylva Berg</a:t>
            </a:r>
            <a:endParaRPr lang="en-GB" sz="1050" dirty="0"/>
          </a:p>
          <a:p>
            <a:pPr marL="0" indent="0">
              <a:buNone/>
            </a:pPr>
            <a:r>
              <a:rPr lang="en-GB" sz="1050" dirty="0"/>
              <a:t>Safety Strategist</a:t>
            </a:r>
          </a:p>
          <a:p>
            <a:pPr marL="0" indent="0">
              <a:buNone/>
            </a:pPr>
            <a:r>
              <a:rPr lang="sv-SE" sz="1050" dirty="0"/>
              <a:t>Director-</a:t>
            </a:r>
            <a:r>
              <a:rPr lang="sv-SE" sz="1050" dirty="0" err="1"/>
              <a:t>General’s</a:t>
            </a:r>
            <a:r>
              <a:rPr lang="sv-SE" sz="1050" dirty="0"/>
              <a:t> </a:t>
            </a:r>
            <a:r>
              <a:rPr lang="sv-SE" sz="1050" dirty="0" err="1"/>
              <a:t>office</a:t>
            </a:r>
            <a:r>
              <a:rPr lang="en-GB" sz="1050" dirty="0"/>
              <a:t/>
            </a:r>
            <a:br>
              <a:rPr lang="en-GB" sz="1050" dirty="0"/>
            </a:br>
            <a:r>
              <a:rPr lang="en-GB" sz="1050" dirty="0"/>
              <a:t>  </a:t>
            </a:r>
            <a:br>
              <a:rPr lang="en-GB" sz="1050" dirty="0"/>
            </a:br>
            <a:r>
              <a:rPr lang="en-GB" sz="1050" dirty="0"/>
              <a:t>Direct: +46 10 123 58 37</a:t>
            </a:r>
            <a:br>
              <a:rPr lang="en-GB" sz="1050" dirty="0"/>
            </a:br>
            <a:r>
              <a:rPr lang="en-GB" sz="1050" dirty="0"/>
              <a:t>  </a:t>
            </a:r>
            <a:br>
              <a:rPr lang="en-GB" sz="1050" dirty="0"/>
            </a:br>
            <a:r>
              <a:rPr lang="en-GB" sz="1050" b="1" dirty="0"/>
              <a:t>Trafikverket</a:t>
            </a:r>
            <a:r>
              <a:rPr lang="en-GB" sz="1050" dirty="0"/>
              <a:t> </a:t>
            </a:r>
            <a:br>
              <a:rPr lang="en-GB" sz="1050" dirty="0"/>
            </a:br>
            <a:r>
              <a:rPr lang="en-GB" sz="1050" b="1" dirty="0"/>
              <a:t>Swedish Transport Administration</a:t>
            </a:r>
            <a:r>
              <a:rPr lang="en-GB" sz="1050" dirty="0"/>
              <a:t> </a:t>
            </a:r>
            <a:br>
              <a:rPr lang="en-GB" sz="1050" dirty="0"/>
            </a:br>
            <a:r>
              <a:rPr lang="en-GB" sz="1050" dirty="0"/>
              <a:t>S-781 89 Borlänge </a:t>
            </a:r>
            <a:br>
              <a:rPr lang="en-GB" sz="1050" dirty="0"/>
            </a:br>
            <a:r>
              <a:rPr lang="en-GB" sz="1050" dirty="0"/>
              <a:t>Röda </a:t>
            </a:r>
            <a:r>
              <a:rPr lang="en-GB" sz="1050" dirty="0" err="1"/>
              <a:t>vägen</a:t>
            </a:r>
            <a:r>
              <a:rPr lang="en-GB" sz="1050" dirty="0"/>
              <a:t> 1 </a:t>
            </a:r>
            <a:br>
              <a:rPr lang="en-GB" sz="1050" dirty="0"/>
            </a:br>
            <a:r>
              <a:rPr lang="en-GB" sz="1050" u="sng" dirty="0">
                <a:hlinkClick r:id="rId2"/>
              </a:rPr>
              <a:t>www.trafikverket.se</a:t>
            </a:r>
            <a:r>
              <a:rPr lang="en-GB" sz="1050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sz="135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6160" y="1061151"/>
            <a:ext cx="3077766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7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PPT_Vision Zero Academy [Skrivskyddad]" id="{BD01DD9C-0E80-4331-B65B-E0960D075F8D}" vid="{81F2F033-33F4-48E8-9790-FB334904FD52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PPT_Vision Zero Academy [Skrivskyddad]" id="{BD01DD9C-0E80-4331-B65B-E0960D075F8D}" vid="{0E34694B-1F2F-46A0-BAAD-7D37DE17361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graphicDocument" ma:contentTypeID="0x010100FFB43682ABBC854F8797EFF07C6E2BC0005E423E182CD73A4C9A92522598F6A644" ma:contentTypeVersion="33" ma:contentTypeDescription="" ma:contentTypeScope="" ma:versionID="387df9ea3150aa38553feb10d048a79a">
  <xsd:schema xmlns:xsd="http://www.w3.org/2001/XMLSchema" xmlns:xs="http://www.w3.org/2001/XMLSchema" xmlns:p="http://schemas.microsoft.com/office/2006/metadata/properties" xmlns:ns1="b35a27d7-1396-409e-8fc2-873a3cc5d79b" xmlns:ns3="http://schemas.microsoft.com/sharepoint/v3/fields" targetNamespace="http://schemas.microsoft.com/office/2006/metadata/properties" ma:root="true" ma:fieldsID="759a85db1fe60489f99ad8bac7df3115" ns1:_="" ns3:_="">
    <xsd:import namespace="b35a27d7-1396-409e-8fc2-873a3cc5d7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ntentAuthor" minOccurs="0"/>
                <xsd:element ref="ns1:SubHeadline1" minOccurs="0"/>
                <xsd:element ref="ns1:nscDescription" minOccurs="0"/>
                <xsd:element ref="ns1:LaunchDate"/>
                <xsd:element ref="ns1:Document_x0020_Date" minOccurs="0"/>
                <xsd:element ref="ns1:ExpirationDate"/>
                <xsd:element ref="ns1:Preview_x0020_Image" minOccurs="0"/>
                <xsd:element ref="ns1:Publication" minOccurs="0"/>
                <xsd:element ref="ns1:CTA_x0020_Text" minOccurs="0"/>
                <xsd:element ref="ns1:Destination_x0020_URL" minOccurs="0"/>
                <xsd:element ref="ns1:CTA_x0020_LinkType" minOccurs="0"/>
                <xsd:element ref="ns1:BulletSet1" minOccurs="0"/>
                <xsd:element ref="ns3:wic_System_Copyright" minOccurs="0"/>
                <xsd:element ref="ns1:TaxCatchAll" minOccurs="0"/>
                <xsd:element ref="ns1:i5013cc543cb4191806f0ebb65c7ab1c" minOccurs="0"/>
                <xsd:element ref="ns1:pffc795a1d454bd58a32634e2f45c3e9" minOccurs="0"/>
                <xsd:element ref="ns1:TaxCatchAllLabel" minOccurs="0"/>
                <xsd:element ref="ns1:TaxKeywordTaxHTField" minOccurs="0"/>
                <xsd:element ref="ns1:jac045112f9b45ec8df8bef00c629050" minOccurs="0"/>
                <xsd:element ref="ns1:Membershi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27d7-1396-409e-8fc2-873a3cc5d79b" elementFormDefault="qualified">
    <xsd:import namespace="http://schemas.microsoft.com/office/2006/documentManagement/types"/>
    <xsd:import namespace="http://schemas.microsoft.com/office/infopath/2007/PartnerControls"/>
    <xsd:element name="ContentAuthor" ma:index="0" nillable="true" ma:displayName="Content Author" ma:internalName="ContentAuthor">
      <xsd:simpleType>
        <xsd:restriction base="dms:Text">
          <xsd:maxLength value="255"/>
        </xsd:restriction>
      </xsd:simpleType>
    </xsd:element>
    <xsd:element name="SubHeadline1" ma:index="3" nillable="true" ma:displayName="SubHeadline" ma:internalName="SubHeadline1">
      <xsd:simpleType>
        <xsd:restriction base="dms:Unknown"/>
      </xsd:simpleType>
    </xsd:element>
    <xsd:element name="nscDescription" ma:index="4" nillable="true" ma:displayName="Descriptions" ma:internalName="nscDescription">
      <xsd:simpleType>
        <xsd:restriction base="dms:Unknown"/>
      </xsd:simpleType>
    </xsd:element>
    <xsd:element name="LaunchDate" ma:index="5" ma:displayName="Launch Date" ma:format="DateOnly" ma:internalName="LaunchDate">
      <xsd:simpleType>
        <xsd:restriction base="dms:DateTime"/>
      </xsd:simpleType>
    </xsd:element>
    <xsd:element name="Document_x0020_Date" ma:index="6" nillable="true" ma:displayName="Document Date" ma:default="[today]" ma:format="DateOnly" ma:internalName="Document_x0020_Date">
      <xsd:simpleType>
        <xsd:restriction base="dms:DateTime"/>
      </xsd:simpleType>
    </xsd:element>
    <xsd:element name="ExpirationDate" ma:index="7" ma:displayName="ExpirationDate" ma:format="DateOnly" ma:internalName="ExpirationDate">
      <xsd:simpleType>
        <xsd:restriction base="dms:DateTime"/>
      </xsd:simpleType>
    </xsd:element>
    <xsd:element name="Preview_x0020_Image" ma:index="9" nillable="true" ma:displayName="Preview Image" ma:internalName="Preview_x0020_Image" ma:readOnly="false">
      <xsd:simpleType>
        <xsd:restriction base="dms:Unknown"/>
      </xsd:simpleType>
    </xsd:element>
    <xsd:element name="Publication" ma:index="10" nillable="true" ma:displayName="Publication" ma:internalName="Publication">
      <xsd:simpleType>
        <xsd:restriction base="dms:Text">
          <xsd:maxLength value="255"/>
        </xsd:restriction>
      </xsd:simpleType>
    </xsd:element>
    <xsd:element name="CTA_x0020_Text" ma:index="11" nillable="true" ma:displayName="CTA Text" ma:internalName="CTA_x0020_Text">
      <xsd:simpleType>
        <xsd:restriction base="dms:Text">
          <xsd:maxLength value="20"/>
        </xsd:restriction>
      </xsd:simpleType>
    </xsd:element>
    <xsd:element name="Destination_x0020_URL" ma:index="12" nillable="true" ma:displayName="Destination URL" ma:format="Hyperlink" ma:internalName="Destination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TA_x0020_LinkType" ma:index="13" nillable="true" ma:displayName="CTA LinkType" ma:default="Open in same window" ma:format="RadioButtons" ma:internalName="CTA_x0020_LinkType">
      <xsd:simpleType>
        <xsd:restriction base="dms:Choice">
          <xsd:enumeration value="Open in same window"/>
          <xsd:enumeration value="Open in new window"/>
        </xsd:restriction>
      </xsd:simpleType>
    </xsd:element>
    <xsd:element name="BulletSet1" ma:index="16" nillable="true" ma:displayName="Bullet Set1" ma:internalName="BulletSet1">
      <xsd:simpleType>
        <xsd:restriction base="dms:Unknown"/>
      </xsd:simpleType>
    </xsd:element>
    <xsd:element name="TaxCatchAll" ma:index="19" nillable="true" ma:displayName="Taxonomy Catch All Column" ma:hidden="true" ma:list="{9c8e5353-3816-46fe-94d4-6ace37e6d7a7}" ma:internalName="TaxCatchAll" ma:showField="CatchAllData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3cc543cb4191806f0ebb65c7ab1c" ma:index="22" nillable="true" ma:taxonomy="true" ma:internalName="i5013cc543cb4191806f0ebb65c7ab1c" ma:taxonomyFieldName="Topic" ma:displayName="Topic" ma:default="" ma:fieldId="{25013cc5-43cb-4191-806f-0ebb65c7ab1c}" ma:taxonomyMulti="true" ma:sspId="1f17f519-9b20-4ccb-881f-8db445a03a3d" ma:termSetId="c53e90aa-3e63-4332-afa8-bdb26bbd73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c795a1d454bd58a32634e2f45c3e9" ma:index="24" ma:taxonomy="true" ma:internalName="pffc795a1d454bd58a32634e2f45c3e9" ma:taxonomyFieldName="Document_x0020_Type" ma:displayName="Document Type" ma:readOnly="false" ma:default="" ma:fieldId="{9ffc795a-1d45-4bd5-8a32-634e2f45c3e9}" ma:taxonomyMulti="true" ma:sspId="1f17f519-9b20-4ccb-881f-8db445a03a3d" ma:termSetId="50aae46d-0de5-40b4-95ad-db57947ff9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9c8e5353-3816-46fe-94d4-6ace37e6d7a7}" ma:internalName="TaxCatchAllLabel" ma:readOnly="true" ma:showField="CatchAllDataLabel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ma:taxonomy="true" ma:internalName="TaxKeywordTaxHTField" ma:taxonomyFieldName="TaxKeyword" ma:displayName="Enterprise Keywords" ma:fieldId="{23f27201-bee3-471e-b2e7-b64fd8b7ca38}" ma:taxonomyMulti="true" ma:sspId="7cbe96f4-19d9-4ba1-b99e-d0d61778c09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c045112f9b45ec8df8bef00c629050" ma:index="29" nillable="true" ma:taxonomy="true" ma:internalName="jac045112f9b45ec8df8bef00c629050" ma:taxonomyFieldName="Departments" ma:displayName="Departments" ma:default="" ma:fieldId="{3ac04511-2f9b-45ec-8df8-bef00c629050}" ma:taxonomyMulti="true" ma:sspId="1f17f519-9b20-4ccb-881f-8db445a03a3d" ma:termSetId="1b61d99c-7899-49fb-8c90-bc92c9126c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ships" ma:index="32" nillable="true" ma:displayName="Memberships" ma:default="Public" ma:format="Dropdown" ma:internalName="Memberships">
      <xsd:simpleType>
        <xsd:restriction base="dms:Choice">
          <xsd:enumeration value="Public"/>
          <xsd:enumeration value="Membership Level1"/>
          <xsd:enumeration value="Membership Level2"/>
          <xsd:enumeration value="Membership Level3"/>
          <xsd:enumeration value="Membership Level4"/>
          <xsd:enumeration value="Membership Level5"/>
          <xsd:enumeration value="Student"/>
          <xsd:enumeration value="Community Service"/>
          <xsd:enumeration value="NSC Members"/>
          <xsd:enumeration value="NSC Chapters"/>
          <xsd:enumeration value="Faculty"/>
          <xsd:enumeration value="First Aid &amp; CPR Instructor"/>
          <xsd:enumeration value="Training Center"/>
          <xsd:enumeration value="DDC Instructor"/>
          <xsd:enumeration value="JSE Joiner"/>
          <xsd:enumeration value="ASA"/>
          <xsd:enumeration value="MSC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axOccurs="1" ma:index="2" ma:displayName="HeadLin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 xmlns="b35a27d7-1396-409e-8fc2-873a3cc5d79b" xsi:nil="true"/>
    <TaxKeywordTaxHTField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rtz</TermName>
          <TermId xmlns="http://schemas.microsoft.com/office/infopath/2007/PartnerControls">54d337f7-e54d-4d3a-a432-5a3dfcc9035d</TermId>
        </TermInfo>
      </Terms>
    </TaxKeywordTaxHTField>
    <CTA_x0020_LinkType xmlns="b35a27d7-1396-409e-8fc2-873a3cc5d79b">Open in same window</CTA_x0020_LinkType>
    <SubHeadline1 xmlns="b35a27d7-1396-409e-8fc2-873a3cc5d79b" xsi:nil="true"/>
    <pffc795a1d454bd58a32634e2f45c3e9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</TermName>
          <TermId xmlns="http://schemas.microsoft.com/office/infopath/2007/PartnerControls">2ccee355-b2dd-4a32-acde-0a8b816bffd5</TermId>
        </TermInfo>
      </Terms>
    </pffc795a1d454bd58a32634e2f45c3e9>
    <Destination_x0020_URL xmlns="b35a27d7-1396-409e-8fc2-873a3cc5d79b">
      <Url xsi:nil="true"/>
      <Description xsi:nil="true"/>
    </Destination_x0020_URL>
    <ContentAuthor xmlns="b35a27d7-1396-409e-8fc2-873a3cc5d79b" xsi:nil="true"/>
    <nscDescription xmlns="b35a27d7-1396-409e-8fc2-873a3cc5d79b" xsi:nil="true"/>
    <CTA_x0020_Text xmlns="b35a27d7-1396-409e-8fc2-873a3cc5d79b" xsi:nil="true"/>
    <ExpirationDate xmlns="b35a27d7-1396-409e-8fc2-873a3cc5d79b">2099-04-23T05:00:00+00:00</ExpirationDate>
    <BulletSet1 xmlns="b35a27d7-1396-409e-8fc2-873a3cc5d79b" xsi:nil="true"/>
    <wic_System_Copyright xmlns="http://schemas.microsoft.com/sharepoint/v3/fields" xsi:nil="true"/>
    <Memberships xmlns="b35a27d7-1396-409e-8fc2-873a3cc5d79b">Public</Memberships>
    <TaxCatchAll xmlns="b35a27d7-1396-409e-8fc2-873a3cc5d79b">
      <Value>7444</Value>
      <Value>111</Value>
    </TaxCatchAll>
    <LaunchDate xmlns="b35a27d7-1396-409e-8fc2-873a3cc5d79b">2017-10-23T05:00:00+00:00</LaunchDate>
    <Document_x0020_Date xmlns="b35a27d7-1396-409e-8fc2-873a3cc5d79b">2017-10-23T05:00:00+00:00</Document_x0020_Date>
    <Preview_x0020_Image xmlns="b35a27d7-1396-409e-8fc2-873a3cc5d79b" xsi:nil="true"/>
    <i5013cc543cb4191806f0ebb65c7ab1c xmlns="b35a27d7-1396-409e-8fc2-873a3cc5d79b">
      <Terms xmlns="http://schemas.microsoft.com/office/infopath/2007/PartnerControls"/>
    </i5013cc543cb4191806f0ebb65c7ab1c>
    <jac045112f9b45ec8df8bef00c629050 xmlns="b35a27d7-1396-409e-8fc2-873a3cc5d79b">
      <Terms xmlns="http://schemas.microsoft.com/office/infopath/2007/PartnerControls"/>
    </jac045112f9b45ec8df8bef00c629050>
  </documentManagement>
</p:properties>
</file>

<file path=customXml/itemProps1.xml><?xml version="1.0" encoding="utf-8"?>
<ds:datastoreItem xmlns:ds="http://schemas.openxmlformats.org/officeDocument/2006/customXml" ds:itemID="{6489E710-3284-4917-B4DB-674DE9DB91FC}"/>
</file>

<file path=customXml/itemProps2.xml><?xml version="1.0" encoding="utf-8"?>
<ds:datastoreItem xmlns:ds="http://schemas.openxmlformats.org/officeDocument/2006/customXml" ds:itemID="{6FA283AF-CA02-45A8-902A-03F1BEB76C8D}"/>
</file>

<file path=customXml/itemProps3.xml><?xml version="1.0" encoding="utf-8"?>
<ds:datastoreItem xmlns:ds="http://schemas.openxmlformats.org/officeDocument/2006/customXml" ds:itemID="{FE7C45D2-E762-41BA-95A3-AA2E355D0F6D}"/>
</file>

<file path=docProps/app.xml><?xml version="1.0" encoding="utf-8"?>
<Properties xmlns="http://schemas.openxmlformats.org/officeDocument/2006/extended-properties" xmlns:vt="http://schemas.openxmlformats.org/officeDocument/2006/docPropsVTypes">
  <Template>Vision Zero Academy Ylva Berg 170926</Template>
  <TotalTime>44</TotalTime>
  <Words>304</Words>
  <Application>Microsoft Office PowerPoint</Application>
  <PresentationFormat>On-screen Show (16:9)</PresentationFormat>
  <Paragraphs>83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Anpassad formgivning</vt:lpstr>
      <vt:lpstr>1_Anpassad formgivning</vt:lpstr>
      <vt:lpstr>How can the Management by Objective approach be used for planning and measuring Vision Zero Programs?  Ylva Berg</vt:lpstr>
      <vt:lpstr>PowerPoint Presentation</vt:lpstr>
      <vt:lpstr>Identify the safe system!</vt:lpstr>
      <vt:lpstr>Monitor progress towards a safe system</vt:lpstr>
      <vt:lpstr>PowerPoint Presentation</vt:lpstr>
      <vt:lpstr>PowerPoint Presentation</vt:lpstr>
      <vt:lpstr>Road traffic fatalities in Sweden,  and target for 2020</vt:lpstr>
      <vt:lpstr>Thank You!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Zero and Management by objectives Ylva Berg</dc:title>
  <dc:creator>Berg Ylva, PLkvt</dc:creator>
  <cp:keywords>rtz</cp:keywords>
  <dc:description/>
  <cp:lastModifiedBy>Susan Crotty</cp:lastModifiedBy>
  <cp:revision>6</cp:revision>
  <cp:lastPrinted>2014-04-29T09:11:13Z</cp:lastPrinted>
  <dcterms:created xsi:type="dcterms:W3CDTF">2017-10-12T21:01:58Z</dcterms:created>
  <dcterms:modified xsi:type="dcterms:W3CDTF">2017-10-13T06:08:55Z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0x010100FFB43682ABBC854F8797EFF07C6E2BC0005E423E182CD73A4C9A92522598F6A644</vt:lpwstr>
  </property>
  <property fmtid="{D5CDD505-2E9C-101B-9397-08002B2CF9AE}" pid="3" name="TaxKeyword">
    <vt:lpwstr>7444;#rtz|54d337f7-e54d-4d3a-a432-5a3dfcc9035d</vt:lpwstr>
  </property>
  <property fmtid="{D5CDD505-2E9C-101B-9397-08002B2CF9AE}" pid="4" name="Topic">
    <vt:lpwstr/>
  </property>
  <property fmtid="{D5CDD505-2E9C-101B-9397-08002B2CF9AE}" pid="5" name="Document Type">
    <vt:lpwstr>111;#Educational|2ccee355-b2dd-4a32-acde-0a8b816bffd5</vt:lpwstr>
  </property>
  <property fmtid="{D5CDD505-2E9C-101B-9397-08002B2CF9AE}" pid="6" name="Departments">
    <vt:lpwstr/>
  </property>
</Properties>
</file>